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06" r:id="rId6"/>
    <p:sldId id="309" r:id="rId7"/>
    <p:sldId id="305" r:id="rId8"/>
    <p:sldId id="304" r:id="rId9"/>
    <p:sldId id="270" r:id="rId10"/>
    <p:sldId id="285" r:id="rId11"/>
    <p:sldId id="300" r:id="rId12"/>
    <p:sldId id="311" r:id="rId13"/>
    <p:sldId id="274" r:id="rId14"/>
    <p:sldId id="277" r:id="rId15"/>
    <p:sldId id="278" r:id="rId16"/>
    <p:sldId id="312" r:id="rId17"/>
    <p:sldId id="297" r:id="rId18"/>
    <p:sldId id="310" r:id="rId19"/>
    <p:sldId id="264" r:id="rId20"/>
    <p:sldId id="267" r:id="rId21"/>
    <p:sldId id="279" r:id="rId22"/>
    <p:sldId id="281" r:id="rId23"/>
    <p:sldId id="284" r:id="rId24"/>
    <p:sldId id="282" r:id="rId25"/>
    <p:sldId id="283" r:id="rId26"/>
    <p:sldId id="280" r:id="rId27"/>
    <p:sldId id="295" r:id="rId2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06"/>
            <p14:sldId id="309"/>
            <p14:sldId id="305"/>
            <p14:sldId id="304"/>
          </p14:sldIdLst>
        </p14:section>
        <p14:section name="Solutions" id="{9A62C72E-3A5C-4038-AB7E-D6BB75ABEC12}">
          <p14:sldIdLst>
            <p14:sldId id="270"/>
            <p14:sldId id="285"/>
            <p14:sldId id="300"/>
            <p14:sldId id="311"/>
            <p14:sldId id="274"/>
            <p14:sldId id="277"/>
            <p14:sldId id="278"/>
            <p14:sldId id="312"/>
            <p14:sldId id="297"/>
            <p14:sldId id="310"/>
            <p14:sldId id="264"/>
            <p14:sldId id="267"/>
          </p14:sldIdLst>
        </p14:section>
        <p14:section name="Results" id="{F51092A9-E47E-42A9-98F6-3807A3C586A5}">
          <p14:sldIdLst/>
        </p14:section>
        <p14:section name="Results speedup" id="{55723C0D-587C-4894-A148-47EEAE3D5BDA}">
          <p14:sldIdLst>
            <p14:sldId id="279"/>
            <p14:sldId id="281"/>
            <p14:sldId id="284"/>
            <p14:sldId id="282"/>
            <p14:sldId id="283"/>
          </p14:sldIdLst>
        </p14:section>
        <p14:section name="Conclusion" id="{EC563609-04A5-45C2-B776-2887B0FD57D6}">
          <p14:sldIdLst>
            <p14:sldId id="28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01" autoAdjust="0"/>
    <p:restoredTop sz="94660"/>
  </p:normalViewPr>
  <p:slideViewPr>
    <p:cSldViewPr snapToGrid="0">
      <p:cViewPr varScale="1">
        <p:scale>
          <a:sx n="67" d="100"/>
          <a:sy n="67" d="100"/>
        </p:scale>
        <p:origin x="48" y="4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27/01/2020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94BD-5175-4C3F-9CA9-6E69F095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 Net Regularization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5AD2A5-928E-493B-8E34-495207C642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8556" y="1690688"/>
            <a:ext cx="4351338" cy="435133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AFDA0A-4683-4DAA-BF6B-A6375241BC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108" y="1018738"/>
            <a:ext cx="5695238" cy="56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28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670048" y="1444752"/>
            <a:ext cx="14858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617587" y="1444752"/>
            <a:ext cx="14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2872BC-F56F-45D9-9880-76604488E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LMC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81F03D-1E56-4782-A809-AF4B83E4DE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84115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864B5E-9A42-4D7E-852A-DD463B94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07" y="112059"/>
            <a:ext cx="6633882" cy="6633882"/>
          </a:xfrm>
        </p:spPr>
      </p:pic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Bright Supernova-Remnant</a:t>
            </a:r>
            <a:endParaRPr lang="en-CH" dirty="0"/>
          </a:p>
        </p:txBody>
      </p:sp>
      <p:pic>
        <p:nvPicPr>
          <p:cNvPr id="9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0EA1C3A6-794C-4AEE-A361-BC1D0F7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8" y="1704980"/>
            <a:ext cx="5221605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8E2D0-1C3C-4EB7-82FE-B7A1AC7D7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353"/>
            <a:ext cx="5486411" cy="4572009"/>
          </a:xfrm>
          <a:prstGeom prst="rect">
            <a:avLst/>
          </a:prstGeom>
        </p:spPr>
      </p:pic>
      <p:pic>
        <p:nvPicPr>
          <p:cNvPr id="13" name="Picture 12" descr="A star in the background&#10;&#10;Description automatically generated">
            <a:extLst>
              <a:ext uri="{FF2B5EF4-FFF2-40B4-BE49-F238E27FC236}">
                <a16:creationId xmlns:a16="http://schemas.microsoft.com/office/drawing/2014/main" id="{02C9CB3D-0C87-4429-BEE2-AB1DA233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36" y="1690688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544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Area with Calibration Errors</a:t>
            </a:r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74" y="1812562"/>
            <a:ext cx="4351338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48" y="1605523"/>
            <a:ext cx="4572336" cy="45723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52" y="1605850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562C-86C3-4733-894C-93E47B99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9D44-FE26-477F-93B2-93EC8E0D1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121617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87B-67AF-4871-B28D-4449CC63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557F-0E9F-4CE7-A27E-52F7E50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ESO Image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740049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04A6D-B5B8-49F8-8E4B-8A458C91B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Formula</a:t>
            </a:r>
          </a:p>
          <a:p>
            <a:r>
              <a:rPr lang="en-GB" dirty="0"/>
              <a:t>Sparsity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47732180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5ED0-C674-42E7-B0C6-F96FDC1E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DC04C-7F1F-48E4-8A62-5DA77468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811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7752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7752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19556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1234368" y="1311832"/>
            <a:ext cx="23260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Fourier Measurements</a:t>
            </a:r>
          </a:p>
          <a:p>
            <a:pPr algn="ctr"/>
            <a:r>
              <a:rPr lang="en-GB" dirty="0"/>
              <a:t>(Visibilities)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421197" y="1634998"/>
            <a:ext cx="126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9010416" y="1634998"/>
            <a:ext cx="1421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6555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273710" y="5731067"/>
            <a:ext cx="2785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Fourier Transform</a:t>
            </a:r>
            <a:endParaRPr lang="en-CH" sz="28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4528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7132529" y="5722898"/>
            <a:ext cx="2304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6"/>
                </a:solidFill>
              </a:rPr>
              <a:t>Deconvolution</a:t>
            </a:r>
            <a:endParaRPr lang="en-CH" sz="28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Pixel Selection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7" y="2030502"/>
            <a:ext cx="3657607" cy="365760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502"/>
            <a:ext cx="3657607" cy="365760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74F7B1-3DA5-4F50-956B-75CF4B54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4" y="2030502"/>
            <a:ext cx="3657607" cy="3657607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E3F25A-A562-4F24-9771-4D1630B88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2030501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PCDM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35" y="2143784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B353-C814-4CD0-8E52-3E6C5F80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D4F76FD-AB0A-4413-AAD7-893763CA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39030141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 comparison to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722D-EAF5-4FC5-B51E-BBAC030E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 algorithm. Possible to distribute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1884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4783767" y="2685318"/>
            <a:ext cx="2180626" cy="1159181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9499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964393" y="3429000"/>
            <a:ext cx="10647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8" y="5232034"/>
            <a:ext cx="625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4459320" y="3844499"/>
            <a:ext cx="2505073" cy="1618368"/>
          </a:xfrm>
          <a:prstGeom prst="bentConnector3">
            <a:avLst>
              <a:gd name="adj1" fmla="val 5661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3631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78696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 flipH="1">
            <a:off x="5767051" y="836411"/>
            <a:ext cx="182448" cy="7140055"/>
          </a:xfrm>
          <a:prstGeom prst="bentConnector3">
            <a:avLst>
              <a:gd name="adj1" fmla="val -626480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567536" y="3484217"/>
            <a:ext cx="1441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</a:t>
            </a:r>
          </a:p>
          <a:p>
            <a:pPr algn="ctr"/>
            <a:r>
              <a:rPr lang="en-GB" sz="2400" dirty="0"/>
              <a:t>Visibilities</a:t>
            </a:r>
            <a:endParaRPr lang="en-CH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0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4034118" y="5603691"/>
            <a:ext cx="2785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3074110" y="3484218"/>
            <a:ext cx="14414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Residual</a:t>
            </a:r>
          </a:p>
          <a:p>
            <a:pPr algn="ctr"/>
            <a:r>
              <a:rPr lang="en-GB" sz="2400" dirty="0"/>
              <a:t>Visibilities</a:t>
            </a:r>
            <a:endParaRPr lang="en-CH" sz="24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7600702" y="1974710"/>
            <a:ext cx="23044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6"/>
                </a:solidFill>
              </a:rPr>
              <a:t>Deconvolution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914469" y="1728194"/>
            <a:ext cx="27857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4445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682A-EDF1-4F0E-A79C-1FCD6094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show you?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3E9C-B670-41E6-8DD4-591599BF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Deconvolution algorithms</a:t>
            </a:r>
          </a:p>
          <a:p>
            <a:r>
              <a:rPr lang="en-GB" dirty="0"/>
              <a:t>CLEAN</a:t>
            </a:r>
          </a:p>
          <a:p>
            <a:endParaRPr lang="en-GB" dirty="0"/>
          </a:p>
          <a:p>
            <a:r>
              <a:rPr lang="en-GB" dirty="0"/>
              <a:t>Serial Coordinate Descent</a:t>
            </a:r>
          </a:p>
          <a:p>
            <a:pPr marL="0" indent="0">
              <a:buNone/>
            </a:pPr>
            <a:endParaRPr lang="en-GB" dirty="0"/>
          </a:p>
          <a:p>
            <a:r>
              <a:rPr lang="en-GB" dirty="0"/>
              <a:t>Parallel Coordinate Descent Algorithm + PSF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5098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3359" y="221535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3028081" y="1671839"/>
            <a:ext cx="13896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Dirty Image</a:t>
            </a:r>
            <a:endParaRPr lang="en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360492" y="1671839"/>
            <a:ext cx="15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 Image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30591" y="1740276"/>
            <a:ext cx="15579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Model Image</a:t>
            </a:r>
            <a:endParaRPr lang="en-CH" sz="20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17452" y="1740276"/>
            <a:ext cx="18107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Restored Image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4FCC-65F7-48A1-9369-2EAB9A7C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Show formula 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1366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138</Words>
  <Application>Microsoft Office PowerPoint</Application>
  <PresentationFormat>Widescreen</PresentationFormat>
  <Paragraphs>69</Paragraphs>
  <Slides>27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Towards distributed image reconstruction</vt:lpstr>
      <vt:lpstr>Image Reconstruction</vt:lpstr>
      <vt:lpstr>Deconvolution</vt:lpstr>
      <vt:lpstr>Major/Minor Cycle</vt:lpstr>
      <vt:lpstr>What do I show you?</vt:lpstr>
      <vt:lpstr>Deconvolution problem</vt:lpstr>
      <vt:lpstr>CLEAN</vt:lpstr>
      <vt:lpstr>CLEAN</vt:lpstr>
      <vt:lpstr>Serial Coordinate Descent</vt:lpstr>
      <vt:lpstr>Elastic Net Regularization</vt:lpstr>
      <vt:lpstr>Serial Coordinate Descent</vt:lpstr>
      <vt:lpstr>LMC</vt:lpstr>
      <vt:lpstr>PowerPoint Presentation</vt:lpstr>
      <vt:lpstr>Bright Supernova-Remnant</vt:lpstr>
      <vt:lpstr>Area with Calibration Errors</vt:lpstr>
      <vt:lpstr>PowerPoint Presentation</vt:lpstr>
      <vt:lpstr>Parallel Coordinate Descent</vt:lpstr>
      <vt:lpstr>Estimated Separability Over-approximation</vt:lpstr>
      <vt:lpstr>PSF Approximation</vt:lpstr>
      <vt:lpstr>Random Pixel Selection</vt:lpstr>
      <vt:lpstr>Speedup PCDM</vt:lpstr>
      <vt:lpstr>PowerPoint Presentation</vt:lpstr>
      <vt:lpstr>Speed comparison to CLEAN</vt:lpstr>
      <vt:lpstr>Scalability</vt:lpstr>
      <vt:lpstr>Test</vt:lpstr>
      <vt:lpstr>Conclusion</vt:lpstr>
      <vt:lpstr>Conclusion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46</cp:revision>
  <dcterms:created xsi:type="dcterms:W3CDTF">2020-01-10T08:28:45Z</dcterms:created>
  <dcterms:modified xsi:type="dcterms:W3CDTF">2020-01-28T08:46:16Z</dcterms:modified>
</cp:coreProperties>
</file>